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62" d="100"/>
          <a:sy n="62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56337-9BC3-44EA-B030-83BBE0E35AC9}" type="datetimeFigureOut">
              <a:rPr lang="ru-RU" smtClean="0"/>
              <a:t>22.06.2014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B6D52-3198-4188-9F57-EA35027BD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4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B6D52-3198-4188-9F57-EA35027BD71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2F78-1597-4FE6-A4DA-E19C351412C3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372F-ADD6-4262-8F0E-468DACA398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8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8A77-CE04-4BAE-ACC1-568BDAF484A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8E8F-1917-45CA-B316-0C87321484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6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BC24-5ED2-4ECA-A229-AF8B036DC9C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E700-E877-4F04-89B0-418DDEE92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0C7-DF0C-4298-A417-92B7E41460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1567-44A9-46E5-A619-CA1D34D64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CCD63-AF9B-47C1-9B83-78678BB85D0A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4A7A-237E-460A-9F18-972EDFB579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0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E0C7-C112-43EB-B66B-5375122CD79E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ECC4-E844-4826-89EA-FDAA2C05C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1D9-B537-4CAB-A254-F258EC18523D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D542-25E8-47CB-AED0-539F0260B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2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1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557B-522A-4ED8-A8D0-27A8FE89037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1F59-D4F8-4A80-9718-AA0D575A1D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80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347-21C8-4D7B-8108-8FD7D4D73756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13F6-8BBF-41C8-96B2-482F99039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3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4EB-0961-4057-92EA-D688F1FE688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E8E-81C6-48F2-8965-BEC1E04E55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2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4006-C2E8-44D7-8BE7-A1991EAE3D6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19DCB-A05B-420F-94D1-623C84BE8E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5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8ECB-1680-46BA-A898-883B06BCB954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7257-7483-48F7-BAD5-A4F914BF7C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2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0C3B-D8A6-4069-ACEF-9BA89D43C00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0CBB-E988-41F1-87C8-BF94CF922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6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C2B2D-317C-4831-97DD-B358A4D7CCE7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6737-41F6-4994-854C-F0B39AFACF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0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BC6-8C0E-4C55-8C34-F649EE923F39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185F-7C0F-442E-A5E8-238DDDFA0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2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F47A-01FE-491F-8414-E122B3AD91E1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9E60-7E50-420E-A5D6-F3D093B42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7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6BCCD1-402C-48C1-83D4-B31C76C0A842}" type="datetimeFigureOut">
              <a:rPr lang="ru-RU"/>
              <a:pPr>
                <a:defRPr/>
              </a:pPr>
              <a:t>22.06.2014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5FCBEF"/>
                </a:solidFill>
                <a:latin typeface="+mn-lt"/>
              </a:defRPr>
            </a:lvl1pPr>
          </a:lstStyle>
          <a:p>
            <a:pPr>
              <a:defRPr/>
            </a:pPr>
            <a:fld id="{E9A33CD9-F447-4082-B2D5-CD3994D9E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94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2420938"/>
            <a:ext cx="61928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496" y="627241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Эксклюзивный дистрибьютор </a:t>
            </a:r>
          </a:p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Shinva Medical Instruments Co. Ltd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 в России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47738"/>
            <a:ext cx="6698704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Портальная визуализация, сравнение</a:t>
            </a:r>
            <a:endParaRPr lang="ru-RU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469563"/>
              </p:ext>
            </p:extLst>
          </p:nvPr>
        </p:nvGraphicFramePr>
        <p:xfrm>
          <a:off x="539552" y="2204864"/>
          <a:ext cx="6770712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678"/>
                <a:gridCol w="1692678"/>
                <a:gridCol w="1583196"/>
                <a:gridCol w="1802160"/>
              </a:tblGrid>
              <a:tr h="4302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Спецификация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XHA 600D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Compact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Unique</a:t>
                      </a:r>
                      <a:endParaRPr lang="ru-RU" sz="1400" dirty="0"/>
                    </a:p>
                  </a:txBody>
                  <a:tcPr/>
                </a:tc>
              </a:tr>
              <a:tr h="4302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Детектор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Плоскопанельный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CCD-</a:t>
                      </a:r>
                      <a:r>
                        <a:rPr lang="ru-RU" sz="1200" dirty="0" smtClean="0"/>
                        <a:t>камера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Плоскопанельный</a:t>
                      </a:r>
                      <a:endParaRPr lang="ru-RU" sz="1200" dirty="0"/>
                    </a:p>
                  </a:txBody>
                  <a:tcPr/>
                </a:tc>
              </a:tr>
              <a:tr h="5305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Размеры</a:t>
                      </a:r>
                      <a:r>
                        <a:rPr lang="ru-RU" sz="1200" baseline="0" dirty="0" smtClean="0"/>
                        <a:t> поля визуализации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41х41 см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41х41 см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30.1х40.1 см</a:t>
                      </a:r>
                      <a:endParaRPr lang="ru-RU" sz="1200" dirty="0"/>
                    </a:p>
                  </a:txBody>
                  <a:tcPr/>
                </a:tc>
              </a:tr>
              <a:tr h="5305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Разрешение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1024х1024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1360х1024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512х384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(Power) </a:t>
                      </a:r>
                      <a:r>
                        <a:rPr lang="ru-RU" sz="1200" baseline="0" dirty="0" smtClean="0"/>
                        <a:t>и 1024х768(</a:t>
                      </a:r>
                      <a:r>
                        <a:rPr lang="en-US" sz="1200" baseline="0" dirty="0" smtClean="0"/>
                        <a:t>Performance)</a:t>
                      </a:r>
                      <a:endParaRPr lang="ru-RU" sz="1200" dirty="0"/>
                    </a:p>
                  </a:txBody>
                  <a:tcPr/>
                </a:tc>
              </a:tr>
              <a:tr h="7427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Управление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Автоматическое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Ручное, только в</a:t>
                      </a:r>
                      <a:r>
                        <a:rPr lang="ru-RU" sz="1200" baseline="0" dirty="0" smtClean="0"/>
                        <a:t> положении </a:t>
                      </a:r>
                      <a:r>
                        <a:rPr lang="ru-RU" sz="1200" dirty="0" smtClean="0"/>
                        <a:t> 90</a:t>
                      </a:r>
                      <a:r>
                        <a:rPr lang="ru-RU" sz="1200" dirty="0" smtClean="0">
                          <a:latin typeface="Trebuchet MS"/>
                        </a:rPr>
                        <a:t>° и 270°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Автоматическое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1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64" y="1196752"/>
            <a:ext cx="311317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128792" cy="65916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Лучевая терапия модулируемой интенсивности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6348413" cy="2420540"/>
          </a:xfrm>
        </p:spPr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en-US" altLang="zh-CN" dirty="0" smtClean="0">
                <a:latin typeface="Calibri" pitchFamily="34" charset="0"/>
              </a:rPr>
              <a:t>Step-</a:t>
            </a:r>
            <a:r>
              <a:rPr lang="en-US" altLang="zh-CN" dirty="0">
                <a:latin typeface="Calibri" pitchFamily="34" charset="0"/>
              </a:rPr>
              <a:t>&amp;-Shoot </a:t>
            </a:r>
            <a:r>
              <a:rPr lang="en-US" altLang="zh-CN" dirty="0" smtClean="0">
                <a:latin typeface="Calibri" pitchFamily="34" charset="0"/>
              </a:rPr>
              <a:t>IMRT</a:t>
            </a:r>
            <a:endParaRPr lang="ru-RU" altLang="zh-CN" dirty="0" smtClean="0">
              <a:latin typeface="Calibri" pitchFamily="34" charset="0"/>
            </a:endParaRPr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CN" dirty="0" smtClean="0">
                <a:latin typeface="Calibri" pitchFamily="34" charset="0"/>
              </a:rPr>
              <a:t>40 </a:t>
            </a:r>
            <a:r>
              <a:rPr lang="ru-RU" altLang="zh-CN" dirty="0" smtClean="0">
                <a:latin typeface="Calibri" pitchFamily="34" charset="0"/>
              </a:rPr>
              <a:t>пар лепестков</a:t>
            </a:r>
            <a:endParaRPr lang="en-US" altLang="zh-CN" dirty="0">
              <a:latin typeface="Calibri" pitchFamily="34" charset="0"/>
            </a:endParaRPr>
          </a:p>
          <a:p>
            <a:pPr>
              <a:buFont typeface="Wingdings 3" panose="05040102010807070707" pitchFamily="18" charset="2"/>
              <a:buChar char="u"/>
            </a:pPr>
            <a:r>
              <a:rPr lang="ru-RU" altLang="zh-CN" dirty="0" smtClean="0">
                <a:latin typeface="Calibri" pitchFamily="34" charset="0"/>
              </a:rPr>
              <a:t>Тощина лепестка МЛК</a:t>
            </a:r>
            <a:r>
              <a:rPr lang="en-US" altLang="zh-CN" dirty="0" smtClean="0">
                <a:latin typeface="Calibri" pitchFamily="34" charset="0"/>
              </a:rPr>
              <a:t>: 0.7</a:t>
            </a:r>
            <a:r>
              <a:rPr lang="ru-RU" altLang="zh-CN" dirty="0" smtClean="0">
                <a:latin typeface="Calibri" pitchFamily="34" charset="0"/>
              </a:rPr>
              <a:t>см</a:t>
            </a:r>
            <a:endParaRPr lang="en-US" altLang="zh-CN" dirty="0">
              <a:latin typeface="Calibri" pitchFamily="34" charset="0"/>
            </a:endParaRPr>
          </a:p>
          <a:p>
            <a:pPr>
              <a:buFont typeface="Wingdings 3" panose="05040102010807070707" pitchFamily="18" charset="2"/>
              <a:buChar char="u"/>
            </a:pPr>
            <a:r>
              <a:rPr lang="ru-RU" altLang="zh-CN" dirty="0" smtClean="0">
                <a:latin typeface="Calibri" pitchFamily="34" charset="0"/>
              </a:rPr>
              <a:t>Точность шага</a:t>
            </a:r>
            <a:r>
              <a:rPr lang="en-US" altLang="zh-CN" dirty="0" smtClean="0">
                <a:latin typeface="Calibri" pitchFamily="34" charset="0"/>
              </a:rPr>
              <a:t>: 0.1</a:t>
            </a:r>
            <a:r>
              <a:rPr lang="ru-RU" altLang="zh-CN" dirty="0" smtClean="0">
                <a:latin typeface="Calibri" pitchFamily="34" charset="0"/>
              </a:rPr>
              <a:t>см</a:t>
            </a:r>
          </a:p>
          <a:p>
            <a:pPr>
              <a:buFont typeface="Wingdings 3" panose="05040102010807070707" pitchFamily="18" charset="2"/>
              <a:buChar char="u"/>
            </a:pPr>
            <a:r>
              <a:rPr lang="ru-RU" altLang="zh-CN" dirty="0" smtClean="0">
                <a:latin typeface="Calibri" pitchFamily="34" charset="0"/>
              </a:rPr>
              <a:t>Макс. размер поля</a:t>
            </a:r>
            <a:r>
              <a:rPr lang="en-US" altLang="zh-CN" dirty="0" smtClean="0">
                <a:latin typeface="Calibri" pitchFamily="34" charset="0"/>
              </a:rPr>
              <a:t>: 40</a:t>
            </a:r>
            <a:r>
              <a:rPr lang="ru-RU" altLang="zh-CN" dirty="0" smtClean="0">
                <a:latin typeface="Calibri" pitchFamily="34" charset="0"/>
              </a:rPr>
              <a:t>см</a:t>
            </a:r>
            <a:r>
              <a:rPr lang="en-US" altLang="zh-CN" dirty="0" smtClean="0">
                <a:latin typeface="Calibri" pitchFamily="34" charset="0"/>
              </a:rPr>
              <a:t> </a:t>
            </a:r>
            <a:r>
              <a:rPr lang="en-US" altLang="zh-CN" dirty="0">
                <a:latin typeface="Calibri" pitchFamily="34" charset="0"/>
              </a:rPr>
              <a:t>X </a:t>
            </a:r>
            <a:r>
              <a:rPr lang="en-US" altLang="zh-CN" dirty="0" smtClean="0">
                <a:latin typeface="Calibri" pitchFamily="34" charset="0"/>
              </a:rPr>
              <a:t>40</a:t>
            </a:r>
            <a:r>
              <a:rPr lang="ru-RU" altLang="zh-CN" dirty="0" smtClean="0">
                <a:latin typeface="Calibri" pitchFamily="34" charset="0"/>
              </a:rPr>
              <a:t>см</a:t>
            </a:r>
            <a:endParaRPr lang="en-US" altLang="zh-CN" dirty="0">
              <a:latin typeface="Calibri" pitchFamily="34" charset="0"/>
            </a:endParaRPr>
          </a:p>
          <a:p>
            <a:pPr>
              <a:buFont typeface="Wingdings 3" panose="05040102010807070707" pitchFamily="18" charset="2"/>
              <a:buChar char="u"/>
            </a:pPr>
            <a:r>
              <a:rPr lang="ru-RU" altLang="zh-CN" dirty="0" smtClean="0">
                <a:latin typeface="Calibri" pitchFamily="34" charset="0"/>
              </a:rPr>
              <a:t>Максимальное смещение от центра</a:t>
            </a:r>
            <a:r>
              <a:rPr lang="en-US" altLang="zh-CN" dirty="0" smtClean="0">
                <a:latin typeface="Calibri" pitchFamily="34" charset="0"/>
              </a:rPr>
              <a:t>: 14</a:t>
            </a:r>
            <a:r>
              <a:rPr lang="ru-RU" altLang="zh-CN" dirty="0" smtClean="0">
                <a:latin typeface="Calibri" pitchFamily="34" charset="0"/>
              </a:rPr>
              <a:t>см</a:t>
            </a:r>
            <a:endParaRPr lang="en-US" altLang="zh-CN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1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双剪床修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573463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348413" cy="875184"/>
          </a:xfrm>
        </p:spPr>
        <p:txBody>
          <a:bodyPr/>
          <a:lstStyle/>
          <a:p>
            <a:r>
              <a:rPr lang="ru-RU" dirty="0" smtClean="0"/>
              <a:t>Лечебный стол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7056784" cy="3384376"/>
          </a:xfrm>
        </p:spPr>
        <p:txBody>
          <a:bodyPr/>
          <a:lstStyle/>
          <a:p>
            <a:r>
              <a:rPr lang="ru-RU" dirty="0" smtClean="0"/>
              <a:t>Конструкция «двойные ножницы»</a:t>
            </a:r>
            <a:r>
              <a:rPr lang="en-US" dirty="0" smtClean="0"/>
              <a:t>, </a:t>
            </a:r>
            <a:r>
              <a:rPr lang="ru-RU" dirty="0" smtClean="0"/>
              <a:t>высокая степень свободы, надежность</a:t>
            </a:r>
            <a:endParaRPr lang="en-US" dirty="0"/>
          </a:p>
          <a:p>
            <a:r>
              <a:rPr lang="ru-RU" dirty="0" smtClean="0"/>
              <a:t>Европейские электродивигатели и сервоприводы</a:t>
            </a:r>
            <a:endParaRPr lang="en-US" dirty="0"/>
          </a:p>
          <a:p>
            <a:r>
              <a:rPr lang="ru-RU" dirty="0" smtClean="0"/>
              <a:t>Импортные высокоточные ШВП и линейные направляющие</a:t>
            </a:r>
            <a:endParaRPr lang="en-US" dirty="0"/>
          </a:p>
          <a:p>
            <a:r>
              <a:rPr lang="ru-RU" dirty="0" smtClean="0"/>
              <a:t>Запатентованный пневматический стопор (точный и бесшумный)</a:t>
            </a:r>
            <a:endParaRPr lang="en-US" dirty="0"/>
          </a:p>
          <a:p>
            <a:r>
              <a:rPr lang="ru-RU" dirty="0" smtClean="0"/>
              <a:t>Ручное и автоматическое управление</a:t>
            </a:r>
            <a:endParaRPr lang="en-US" dirty="0"/>
          </a:p>
          <a:p>
            <a:r>
              <a:rPr lang="ru-RU" dirty="0" smtClean="0"/>
              <a:t>Все движения абсолютно плавные</a:t>
            </a:r>
            <a:endParaRPr lang="en-US" dirty="0"/>
          </a:p>
          <a:p>
            <a:r>
              <a:rPr lang="ru-RU" dirty="0" smtClean="0"/>
              <a:t>Высокопрочная углеолоконная поверхность стола</a:t>
            </a:r>
            <a:endParaRPr lang="en-US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双剪床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6" y="4869160"/>
            <a:ext cx="201061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3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4" y="260648"/>
            <a:ext cx="7212509" cy="1320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Планирующая система «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47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18" y="836712"/>
            <a:ext cx="6984776" cy="8640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Планирующая система «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0588"/>
            <a:ext cx="6348413" cy="35726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3</a:t>
            </a:r>
            <a:r>
              <a:rPr lang="en-US" dirty="0" smtClean="0"/>
              <a:t>D-</a:t>
            </a:r>
            <a:r>
              <a:rPr lang="ru-RU" dirty="0" smtClean="0"/>
              <a:t>планирование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3</a:t>
            </a:r>
            <a:r>
              <a:rPr lang="en-US" dirty="0" smtClean="0"/>
              <a:t>D-</a:t>
            </a:r>
            <a:r>
              <a:rPr lang="ru-RU" dirty="0" smtClean="0"/>
              <a:t>конформное планирование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IMRT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IGRT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FonicsPlan</a:t>
            </a:r>
            <a:r>
              <a:rPr lang="en-US" dirty="0" smtClean="0"/>
              <a:t> </a:t>
            </a:r>
            <a:r>
              <a:rPr lang="ru-RU" dirty="0" smtClean="0"/>
              <a:t>позвляет делать рассчеты как для линейных ускорителей, так и для установок с </a:t>
            </a:r>
            <a:r>
              <a:rPr lang="en-US" dirty="0" smtClean="0"/>
              <a:t>Co-60. </a:t>
            </a:r>
            <a:r>
              <a:rPr lang="ru-RU" dirty="0" smtClean="0"/>
              <a:t>Система полностью переведена на русский язык.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79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914728" cy="648072"/>
          </a:xfrm>
        </p:spPr>
        <p:txBody>
          <a:bodyPr/>
          <a:lstStyle/>
          <a:p>
            <a:r>
              <a:rPr lang="ru-RU" sz="3200" dirty="0">
                <a:solidFill>
                  <a:srgbClr val="5FC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Планирующая система «</a:t>
            </a:r>
            <a:r>
              <a:rPr lang="en-US" sz="3200" dirty="0">
                <a:solidFill>
                  <a:srgbClr val="5FC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</a:t>
            </a:r>
            <a:r>
              <a:rPr lang="ru-RU" sz="3200" dirty="0">
                <a:solidFill>
                  <a:srgbClr val="5FC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160588"/>
            <a:ext cx="6348413" cy="3572667"/>
          </a:xfrm>
        </p:spPr>
        <p:txBody>
          <a:bodyPr/>
          <a:lstStyle/>
          <a:p>
            <a:r>
              <a:rPr lang="ru-RU" dirty="0" smtClean="0"/>
              <a:t>Создана</a:t>
            </a:r>
            <a:r>
              <a:rPr lang="en-US" dirty="0"/>
              <a:t>,</a:t>
            </a:r>
            <a:r>
              <a:rPr lang="ru-RU" dirty="0" smtClean="0"/>
              <a:t> разрабатывается</a:t>
            </a:r>
            <a:r>
              <a:rPr lang="en-US" dirty="0" smtClean="0"/>
              <a:t> </a:t>
            </a:r>
            <a:r>
              <a:rPr lang="ru-RU" dirty="0" smtClean="0"/>
              <a:t>и поддерживается </a:t>
            </a:r>
            <a:r>
              <a:rPr lang="en-US" dirty="0" smtClean="0"/>
              <a:t>SHINVA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Впервые применен молекулярно-динамический метод для  </a:t>
            </a:r>
            <a:r>
              <a:rPr lang="ru-RU" dirty="0" err="1" smtClean="0"/>
              <a:t>рассчетов</a:t>
            </a:r>
            <a:r>
              <a:rPr lang="ru-RU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Впервые применен алгоритм энергетического спектра пучка фотонов, обеспечивающий максимальную точность</a:t>
            </a:r>
            <a:endParaRPr lang="en-US" dirty="0"/>
          </a:p>
          <a:p>
            <a:endParaRPr lang="ru-RU" dirty="0" smtClean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20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52736"/>
            <a:ext cx="6348413" cy="877664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zh-CN" dirty="0" smtClean="0">
                <a:latin typeface="Calibri" pitchFamily="34" charset="0"/>
              </a:rPr>
              <a:t>Испытана и одобрена </a:t>
            </a:r>
            <a:r>
              <a:rPr lang="en-US" altLang="zh-CN" dirty="0" smtClean="0">
                <a:latin typeface="Calibri" pitchFamily="34" charset="0"/>
              </a:rPr>
              <a:t>AAPM</a:t>
            </a:r>
            <a:r>
              <a:rPr lang="en-US" altLang="zh-CN" dirty="0">
                <a:latin typeface="Calibri" pitchFamily="34" charset="0"/>
              </a:rPr>
              <a:t>, ECWG</a:t>
            </a:r>
          </a:p>
          <a:p>
            <a:endParaRPr lang="en-US" altLang="zh-CN" dirty="0">
              <a:latin typeface="Calibri" pitchFamily="34" charset="0"/>
              <a:ea typeface="楷体_GB2312" pitchFamily="49" charset="-122"/>
            </a:endParaRPr>
          </a:p>
          <a:p>
            <a:r>
              <a:rPr lang="ru-RU" altLang="zh-CN" dirty="0" smtClean="0">
                <a:latin typeface="Calibri" pitchFamily="34" charset="0"/>
                <a:ea typeface="楷体_GB2312" pitchFamily="49" charset="-122"/>
              </a:rPr>
              <a:t>Погрешность целевой локализации </a:t>
            </a:r>
            <a:r>
              <a:rPr lang="en-US" altLang="zh-CN" dirty="0" smtClean="0">
                <a:latin typeface="Calibri" pitchFamily="34" charset="0"/>
                <a:ea typeface="楷体_GB2312" pitchFamily="49" charset="-122"/>
              </a:rPr>
              <a:t>≤</a:t>
            </a:r>
            <a:r>
              <a:rPr lang="en-US" altLang="zh-CN" kern="0" dirty="0">
                <a:latin typeface="Calibri" pitchFamily="34" charset="0"/>
                <a:ea typeface="楷体_GB2312" pitchFamily="49" charset="-122"/>
              </a:rPr>
              <a:t>1mm</a:t>
            </a:r>
          </a:p>
          <a:p>
            <a:endParaRPr lang="en-US" altLang="zh-CN" kern="0" dirty="0">
              <a:latin typeface="Calibri" pitchFamily="34" charset="0"/>
              <a:ea typeface="楷体_GB2312" pitchFamily="49" charset="-122"/>
            </a:endParaRPr>
          </a:p>
          <a:p>
            <a:r>
              <a:rPr lang="ru-RU" altLang="zh-CN" kern="0" dirty="0" smtClean="0">
                <a:latin typeface="Calibri" pitchFamily="34" charset="0"/>
                <a:ea typeface="楷体_GB2312" pitchFamily="49" charset="-122"/>
              </a:rPr>
              <a:t>Погрешность 3</a:t>
            </a:r>
            <a:r>
              <a:rPr lang="en-US" altLang="zh-CN" kern="0" dirty="0" smtClean="0">
                <a:latin typeface="Calibri" pitchFamily="34" charset="0"/>
                <a:ea typeface="楷体_GB2312" pitchFamily="49" charset="-122"/>
              </a:rPr>
              <a:t>D</a:t>
            </a:r>
            <a:r>
              <a:rPr lang="ru-RU" altLang="zh-CN" kern="0" dirty="0" smtClean="0">
                <a:latin typeface="Calibri" pitchFamily="34" charset="0"/>
                <a:ea typeface="楷体_GB2312" pitchFamily="49" charset="-122"/>
              </a:rPr>
              <a:t>-реконструкции </a:t>
            </a:r>
            <a:r>
              <a:rPr lang="en-US" altLang="zh-CN" dirty="0" smtClean="0">
                <a:latin typeface="Calibri" pitchFamily="34" charset="0"/>
                <a:ea typeface="楷体_GB2312" pitchFamily="49" charset="-122"/>
              </a:rPr>
              <a:t>≤ </a:t>
            </a:r>
            <a:r>
              <a:rPr lang="en-US" altLang="zh-CN" dirty="0">
                <a:latin typeface="Calibri" pitchFamily="34" charset="0"/>
                <a:ea typeface="楷体_GB2312" pitchFamily="49" charset="-122"/>
              </a:rPr>
              <a:t>1mm</a:t>
            </a:r>
          </a:p>
          <a:p>
            <a:endParaRPr lang="en-US" altLang="zh-CN" dirty="0">
              <a:latin typeface="Calibri" pitchFamily="34" charset="0"/>
              <a:ea typeface="楷体_GB2312" pitchFamily="49" charset="-122"/>
            </a:endParaRPr>
          </a:p>
          <a:p>
            <a:r>
              <a:rPr lang="ru-RU" altLang="zh-CN" kern="0" dirty="0" smtClean="0">
                <a:latin typeface="Calibri" pitchFamily="34" charset="0"/>
              </a:rPr>
              <a:t>Погрешность целевой дозы </a:t>
            </a:r>
            <a:r>
              <a:rPr lang="en-US" altLang="zh-CN" dirty="0" smtClean="0">
                <a:latin typeface="Calibri" pitchFamily="34" charset="0"/>
                <a:ea typeface="楷体_GB2312" pitchFamily="49" charset="-122"/>
              </a:rPr>
              <a:t>≤</a:t>
            </a:r>
            <a:r>
              <a:rPr lang="en-US" altLang="zh-CN" dirty="0">
                <a:latin typeface="Calibri" pitchFamily="34" charset="0"/>
                <a:ea typeface="楷体_GB2312" pitchFamily="49" charset="-122"/>
              </a:rPr>
              <a:t>3%</a:t>
            </a:r>
          </a:p>
          <a:p>
            <a:endParaRPr lang="zh-CN" altLang="en-US" kern="0" dirty="0">
              <a:latin typeface="Calibri" pitchFamily="34" charset="0"/>
            </a:endParaRPr>
          </a:p>
          <a:p>
            <a:r>
              <a:rPr lang="ru-RU" altLang="zh-CN" dirty="0" smtClean="0">
                <a:latin typeface="Calibri" pitchFamily="34" charset="0"/>
              </a:rPr>
              <a:t>Соответствие вывода 80% изодозы </a:t>
            </a:r>
            <a:r>
              <a:rPr lang="en-US" altLang="zh-CN" dirty="0" smtClean="0">
                <a:latin typeface="Calibri" pitchFamily="34" charset="0"/>
              </a:rPr>
              <a:t>≥ </a:t>
            </a:r>
            <a:r>
              <a:rPr lang="en-US" altLang="zh-CN" dirty="0">
                <a:latin typeface="Calibri" pitchFamily="34" charset="0"/>
              </a:rPr>
              <a:t>95%</a:t>
            </a:r>
            <a:endParaRPr lang="zh-CN" altLang="en-US" dirty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53616"/>
            <a:ext cx="6348413" cy="731168"/>
          </a:xfrm>
        </p:spPr>
        <p:txBody>
          <a:bodyPr/>
          <a:lstStyle/>
          <a:p>
            <a:r>
              <a:rPr lang="ru-RU" dirty="0" smtClean="0"/>
              <a:t>Точность</a:t>
            </a:r>
            <a:endParaRPr lang="ru-RU" dirty="0"/>
          </a:p>
        </p:txBody>
      </p:sp>
      <p:pic>
        <p:nvPicPr>
          <p:cNvPr id="4" name="Picture 4" descr="Co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4945089" cy="52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6348413" cy="10081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FonicsPlan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сравнении с методом Монте Карло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192153"/>
              </p:ext>
            </p:extLst>
          </p:nvPr>
        </p:nvGraphicFramePr>
        <p:xfrm>
          <a:off x="539552" y="1988840"/>
          <a:ext cx="5976664" cy="386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747"/>
                <a:gridCol w="1902747"/>
                <a:gridCol w="217117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altLang="zh-CN" sz="1800" baseline="0" dirty="0" smtClean="0"/>
                        <a:t>Время</a:t>
                      </a:r>
                      <a:r>
                        <a:rPr lang="en-US" altLang="zh-CN" sz="1800" baseline="0" dirty="0" smtClean="0"/>
                        <a:t> (</a:t>
                      </a:r>
                      <a:r>
                        <a:rPr lang="ru-RU" altLang="zh-CN" sz="1800" baseline="0" dirty="0" smtClean="0"/>
                        <a:t>минут</a:t>
                      </a:r>
                      <a:r>
                        <a:rPr lang="en-US" altLang="zh-CN" sz="1800" baseline="0" dirty="0" smtClean="0"/>
                        <a:t>)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FonicsPlan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altLang="zh-CN" sz="1800" dirty="0" smtClean="0"/>
                        <a:t>Монте Карло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9128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CT Film</a:t>
                      </a:r>
                      <a:r>
                        <a:rPr lang="en-US" altLang="zh-CN" sz="1800" baseline="0" dirty="0" smtClean="0"/>
                        <a:t> slicing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468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Contour delineation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468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Conformal/X-knife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637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Electron-ray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637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Inverse IMRT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160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4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90" y="836712"/>
            <a:ext cx="6050632" cy="73116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IMRT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核学会报告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5904656" cy="41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3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5826719" cy="1646302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XHA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5826719" cy="1096899"/>
          </a:xfrm>
        </p:spPr>
        <p:txBody>
          <a:bodyPr/>
          <a:lstStyle/>
          <a:p>
            <a:pPr algn="l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линейный ускоритель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187"/>
            <a:ext cx="4054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1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3484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система радиологического отделения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3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283" y="839788"/>
            <a:ext cx="6348413" cy="1320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Хранение и обработка картотеки пациентов</a:t>
            </a:r>
          </a:p>
          <a:p>
            <a:r>
              <a:rPr lang="ru-RU" dirty="0" smtClean="0"/>
              <a:t>Получение, хранение, обработка снимков пациентов</a:t>
            </a:r>
          </a:p>
          <a:p>
            <a:r>
              <a:rPr lang="ru-RU" dirty="0" smtClean="0"/>
              <a:t>Работа со планами облучения и историями болезней</a:t>
            </a:r>
          </a:p>
          <a:p>
            <a:r>
              <a:rPr lang="ru-RU" dirty="0" smtClean="0"/>
              <a:t>Ведение и контроль лучевой терапии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59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92696"/>
            <a:ext cx="63484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система радиологического отделения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Объединяет все аппаратные и программные комплексы радиотерапевтического отделения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Не требует распечаток, печати снимков, дружественный интерфейс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ru-RU" dirty="0" smtClean="0"/>
              <a:t>Полностью совместима с другими планирующими и информационными системами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Повышенная эффективность и точность</a:t>
            </a:r>
            <a:endParaRPr lang="en-US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94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80728"/>
            <a:ext cx="6348413" cy="731168"/>
          </a:xfrm>
        </p:spPr>
        <p:txBody>
          <a:bodyPr>
            <a:normAutofit fontScale="90000"/>
          </a:bodyPr>
          <a:lstStyle/>
          <a:p>
            <a:r>
              <a:rPr lang="en-US" altLang="zh-CN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SHINVA Medical Instrument Co., Ltd.</a:t>
            </a:r>
            <a:br>
              <a:rPr lang="en-US" altLang="zh-CN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60588"/>
            <a:ext cx="7058744" cy="3881437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Крупнейший производитель медицинской техники в Китае</a:t>
            </a:r>
          </a:p>
          <a:p>
            <a:r>
              <a:rPr lang="ru-RU" altLang="zh-CN" dirty="0">
                <a:latin typeface="+mj-lt"/>
              </a:rPr>
              <a:t>Более 6000 </a:t>
            </a:r>
            <a:r>
              <a:rPr lang="ru-RU" altLang="zh-CN" dirty="0" smtClean="0">
                <a:latin typeface="+mj-lt"/>
              </a:rPr>
              <a:t>сотрудников</a:t>
            </a:r>
          </a:p>
          <a:p>
            <a:r>
              <a:rPr lang="ru-RU" dirty="0" smtClean="0">
                <a:latin typeface="+mj-lt"/>
              </a:rPr>
              <a:t>За 2013 год продано свыше 1100 единиц радиотерапевтического оборудования</a:t>
            </a:r>
          </a:p>
          <a:p>
            <a:r>
              <a:rPr lang="ru-RU" altLang="zh-CN" dirty="0">
                <a:latin typeface="+mj-lt"/>
              </a:rPr>
              <a:t>Прибыль за 2013 г. – свыше 830 миллионов долларов </a:t>
            </a:r>
            <a:r>
              <a:rPr lang="ru-RU" altLang="zh-CN" dirty="0" smtClean="0">
                <a:latin typeface="+mj-lt"/>
              </a:rPr>
              <a:t>США</a:t>
            </a:r>
            <a:endParaRPr lang="en-US" altLang="zh-C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8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6309" y="1772817"/>
            <a:ext cx="5731875" cy="1800199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31" y="846865"/>
            <a:ext cx="6348413" cy="853943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Shinva?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425" y="1844825"/>
            <a:ext cx="6348413" cy="1656183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Комплексные решения для радиотерапии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Передовые технологии и надежная поддержка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Всемирное послепродажное обслуживание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без потери качества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63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9" y="1065064"/>
            <a:ext cx="7058744" cy="79208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еще сомневаетесь?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 descr="1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9156"/>
            <a:ext cx="405606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2" t="21214" b="33176"/>
          <a:stretch/>
        </p:blipFill>
        <p:spPr>
          <a:xfrm>
            <a:off x="-141237" y="-17388"/>
            <a:ext cx="3098800" cy="1092200"/>
          </a:xfrm>
          <a:prstGeom prst="rect">
            <a:avLst/>
          </a:prstGeom>
        </p:spPr>
      </p:pic>
      <p:cxnSp>
        <p:nvCxnSpPr>
          <p:cNvPr id="8" name="Straight Connector 4"/>
          <p:cNvCxnSpPr/>
          <p:nvPr/>
        </p:nvCxnSpPr>
        <p:spPr bwMode="auto">
          <a:xfrm>
            <a:off x="3122663" y="96912"/>
            <a:ext cx="0" cy="736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406709" y="2639492"/>
            <a:ext cx="7058744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 ОБОРУДОВАНИЕ</a:t>
            </a: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ГАРАНТИЯ 3 ГОДА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196752"/>
            <a:ext cx="61928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47864" y="2866802"/>
            <a:ext cx="1997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Спасибо!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44522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Остались вопросы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8 (4722) 366-698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www.waremed.info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info@waremed.info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5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348413" cy="13208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SHINVA XHA 600D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0589"/>
            <a:ext cx="6348413" cy="2708572"/>
          </a:xfrm>
        </p:spPr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ru-RU" altLang="zh-CN" dirty="0" smtClean="0">
                <a:latin typeface="Calibri" pitchFamily="34" charset="0"/>
              </a:rPr>
              <a:t>Впервые представлен в </a:t>
            </a:r>
            <a:r>
              <a:rPr lang="en-US" altLang="zh-CN" dirty="0" smtClean="0">
                <a:latin typeface="Calibri" pitchFamily="34" charset="0"/>
              </a:rPr>
              <a:t>2000</a:t>
            </a:r>
            <a:r>
              <a:rPr lang="ru-RU" altLang="zh-CN" dirty="0" smtClean="0">
                <a:latin typeface="Calibri" pitchFamily="34" charset="0"/>
              </a:rPr>
              <a:t> году</a:t>
            </a:r>
            <a:endParaRPr lang="en-US" altLang="zh-CN" dirty="0" smtClean="0">
              <a:latin typeface="Calibri" pitchFamily="34" charset="0"/>
            </a:endParaRPr>
          </a:p>
          <a:p>
            <a:pPr>
              <a:buFont typeface="Wingdings 3" panose="05040102010807070707" pitchFamily="18" charset="2"/>
              <a:buChar char="u"/>
            </a:pPr>
            <a:endParaRPr lang="en-US" altLang="zh-CN" dirty="0" smtClean="0">
              <a:latin typeface="Calibri" pitchFamily="34" charset="0"/>
            </a:endParaRPr>
          </a:p>
          <a:p>
            <a:pPr>
              <a:buFont typeface="Wingdings 3" panose="05040102010807070707" pitchFamily="18" charset="2"/>
              <a:buChar char="u"/>
            </a:pPr>
            <a:r>
              <a:rPr lang="ru-RU" altLang="zh-CN" dirty="0" smtClean="0">
                <a:latin typeface="Calibri" pitchFamily="34" charset="0"/>
              </a:rPr>
              <a:t>Проверенная годами технология</a:t>
            </a:r>
            <a:endParaRPr lang="en-US" altLang="zh-CN" dirty="0" smtClean="0">
              <a:latin typeface="Calibri" pitchFamily="34" charset="0"/>
            </a:endParaRPr>
          </a:p>
          <a:p>
            <a:pPr>
              <a:buFont typeface="Wingdings 3" panose="05040102010807070707" pitchFamily="18" charset="2"/>
              <a:buChar char="u"/>
            </a:pPr>
            <a:endParaRPr lang="en-US" altLang="zh-CN" dirty="0" smtClean="0">
              <a:latin typeface="Calibri" pitchFamily="34" charset="0"/>
            </a:endParaRPr>
          </a:p>
          <a:p>
            <a:pPr>
              <a:buFont typeface="Wingdings 3" panose="05040102010807070707" pitchFamily="18" charset="2"/>
              <a:buChar char="u"/>
            </a:pPr>
            <a:r>
              <a:rPr lang="ru-RU" altLang="zh-CN" dirty="0" smtClean="0">
                <a:latin typeface="Calibri" pitchFamily="34" charset="0"/>
              </a:rPr>
              <a:t>Цифровая система управления, позволяющая дальнейшую модернизацию</a:t>
            </a:r>
            <a:endParaRPr lang="zh-CN" altLang="en-US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4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1412"/>
            <a:ext cx="6348413" cy="13208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6348413" cy="3881437"/>
          </a:xfrm>
        </p:spPr>
        <p:txBody>
          <a:bodyPr/>
          <a:lstStyle/>
          <a:p>
            <a:r>
              <a:rPr lang="ru-RU" altLang="zh-CN" dirty="0">
                <a:latin typeface="Calibri" pitchFamily="34" charset="0"/>
              </a:rPr>
              <a:t>Энергия </a:t>
            </a:r>
            <a:r>
              <a:rPr lang="en-US" altLang="zh-CN" dirty="0" smtClean="0">
                <a:latin typeface="Calibri" pitchFamily="34" charset="0"/>
              </a:rPr>
              <a:t>6MV</a:t>
            </a:r>
            <a:endParaRPr lang="en-US" altLang="zh-CN" dirty="0">
              <a:latin typeface="Calibri" pitchFamily="34" charset="0"/>
            </a:endParaRPr>
          </a:p>
          <a:p>
            <a:endParaRPr lang="ru-RU" altLang="zh-CN" dirty="0" smtClean="0">
              <a:latin typeface="Calibri" pitchFamily="34" charset="0"/>
            </a:endParaRPr>
          </a:p>
          <a:p>
            <a:r>
              <a:rPr lang="ru-RU" altLang="zh-CN" dirty="0" smtClean="0">
                <a:latin typeface="Calibri" pitchFamily="34" charset="0"/>
              </a:rPr>
              <a:t>Поддержка </a:t>
            </a:r>
            <a:r>
              <a:rPr lang="en-US" altLang="zh-CN" dirty="0" smtClean="0">
                <a:latin typeface="Calibri" pitchFamily="34" charset="0"/>
              </a:rPr>
              <a:t>IMRT</a:t>
            </a:r>
            <a:endParaRPr lang="ru-RU" altLang="zh-CN" dirty="0" smtClean="0">
              <a:latin typeface="Calibri" pitchFamily="34" charset="0"/>
            </a:endParaRPr>
          </a:p>
          <a:p>
            <a:endParaRPr lang="ru-RU" altLang="zh-CN" dirty="0" smtClean="0">
              <a:latin typeface="Calibri" pitchFamily="34" charset="0"/>
            </a:endParaRPr>
          </a:p>
          <a:p>
            <a:r>
              <a:rPr lang="ru-RU" altLang="zh-CN" dirty="0" smtClean="0">
                <a:latin typeface="Calibri" pitchFamily="34" charset="0"/>
              </a:rPr>
              <a:t>Поддержка </a:t>
            </a:r>
            <a:r>
              <a:rPr lang="en-US" altLang="zh-CN" dirty="0" smtClean="0">
                <a:latin typeface="Calibri" pitchFamily="34" charset="0"/>
              </a:rPr>
              <a:t>IGRT (</a:t>
            </a:r>
            <a:r>
              <a:rPr lang="ru-RU" altLang="zh-CN" dirty="0" smtClean="0">
                <a:latin typeface="Calibri" pitchFamily="34" charset="0"/>
              </a:rPr>
              <a:t>опционально)</a:t>
            </a:r>
          </a:p>
          <a:p>
            <a:endParaRPr lang="ru-RU" altLang="zh-CN" dirty="0">
              <a:latin typeface="Calibri" pitchFamily="34" charset="0"/>
            </a:endParaRPr>
          </a:p>
          <a:p>
            <a:r>
              <a:rPr lang="ru-RU" altLang="zh-CN" dirty="0" smtClean="0">
                <a:latin typeface="Calibri" pitchFamily="34" charset="0"/>
              </a:rPr>
              <a:t>Резонансная </a:t>
            </a:r>
            <a:r>
              <a:rPr lang="ru-RU" altLang="zh-CN" dirty="0">
                <a:latin typeface="Calibri" pitchFamily="34" charset="0"/>
              </a:rPr>
              <a:t>ускорительная </a:t>
            </a:r>
            <a:r>
              <a:rPr lang="ru-RU" altLang="zh-CN" dirty="0" smtClean="0">
                <a:latin typeface="Calibri" pitchFamily="34" charset="0"/>
              </a:rPr>
              <a:t>трубка</a:t>
            </a:r>
            <a:endParaRPr lang="en-US" altLang="zh-CN" dirty="0">
              <a:latin typeface="Calibri" pitchFamily="34" charset="0"/>
            </a:endParaRPr>
          </a:p>
          <a:p>
            <a:endParaRPr lang="ru-RU" altLang="zh-CN" dirty="0" smtClean="0">
              <a:latin typeface="Calibri" pitchFamily="34" charset="0"/>
            </a:endParaRPr>
          </a:p>
          <a:p>
            <a:r>
              <a:rPr lang="ru-RU" altLang="zh-CN" dirty="0" smtClean="0">
                <a:latin typeface="Calibri" pitchFamily="34" charset="0"/>
              </a:rPr>
              <a:t>Мощность </a:t>
            </a:r>
            <a:r>
              <a:rPr lang="ru-RU" altLang="zh-CN" dirty="0">
                <a:latin typeface="Calibri" pitchFamily="34" charset="0"/>
              </a:rPr>
              <a:t>дозы </a:t>
            </a:r>
            <a:r>
              <a:rPr lang="en-US" altLang="zh-CN" dirty="0" smtClean="0">
                <a:latin typeface="Calibri" pitchFamily="34" charset="0"/>
              </a:rPr>
              <a:t>4</a:t>
            </a:r>
            <a:r>
              <a:rPr lang="ru-RU" altLang="zh-CN" dirty="0" smtClean="0">
                <a:latin typeface="Calibri" pitchFamily="34" charset="0"/>
              </a:rPr>
              <a:t> Гр</a:t>
            </a:r>
            <a:r>
              <a:rPr lang="en-US" altLang="zh-CN" dirty="0">
                <a:latin typeface="Calibri" pitchFamily="34" charset="0"/>
              </a:rPr>
              <a:t>/</a:t>
            </a:r>
            <a:r>
              <a:rPr lang="ru-RU" altLang="zh-CN" dirty="0">
                <a:latin typeface="Calibri" pitchFamily="34" charset="0"/>
              </a:rPr>
              <a:t>мин</a:t>
            </a:r>
            <a:r>
              <a:rPr lang="en-US" altLang="zh-CN" dirty="0">
                <a:latin typeface="Calibri" pitchFamily="34" charset="0"/>
              </a:rPr>
              <a:t> </a:t>
            </a:r>
          </a:p>
          <a:p>
            <a:endParaRPr lang="ru-RU" altLang="zh-CN" dirty="0" smtClean="0">
              <a:latin typeface="Calibri" pitchFamily="34" charset="0"/>
            </a:endParaRPr>
          </a:p>
          <a:p>
            <a:pPr marL="0" indent="0"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3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6348413" cy="79208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с конкурентами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04175"/>
              </p:ext>
            </p:extLst>
          </p:nvPr>
        </p:nvGraphicFramePr>
        <p:xfrm>
          <a:off x="395536" y="1556792"/>
          <a:ext cx="6912768" cy="440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84176"/>
                <a:gridCol w="1944216"/>
                <a:gridCol w="1872208"/>
              </a:tblGrid>
              <a:tr h="694522">
                <a:tc>
                  <a:txBody>
                    <a:bodyPr/>
                    <a:lstStyle/>
                    <a:p>
                      <a:r>
                        <a:rPr lang="ru-RU" altLang="zh-CN" sz="1600" dirty="0" smtClean="0">
                          <a:latin typeface="Calibri" pitchFamily="34" charset="0"/>
                        </a:rPr>
                        <a:t>Спецификация</a:t>
                      </a:r>
                      <a:endParaRPr lang="zh-CN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aseline="0" dirty="0" smtClean="0">
                          <a:latin typeface="Calibri" pitchFamily="34" charset="0"/>
                        </a:rPr>
                        <a:t>SHINVA 600D</a:t>
                      </a:r>
                      <a:endParaRPr lang="zh-CN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alibri" pitchFamily="34" charset="0"/>
                        </a:rPr>
                        <a:t>Elekta</a:t>
                      </a:r>
                      <a:r>
                        <a:rPr lang="en-US" altLang="zh-CN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Calibri" pitchFamily="34" charset="0"/>
                        </a:rPr>
                        <a:t>Compact</a:t>
                      </a:r>
                      <a:endParaRPr lang="zh-CN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Calibri" pitchFamily="34" charset="0"/>
                        </a:rPr>
                        <a:t>Varian Unique</a:t>
                      </a:r>
                      <a:endParaRPr lang="zh-CN" altLang="en-US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40097">
                <a:tc>
                  <a:txBody>
                    <a:bodyPr/>
                    <a:lstStyle/>
                    <a:p>
                      <a:r>
                        <a:rPr lang="ru-RU" altLang="zh-CN" sz="1200" dirty="0" smtClean="0">
                          <a:latin typeface="Calibri" pitchFamily="34" charset="0"/>
                        </a:rPr>
                        <a:t>Энергия фотонов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Calibri" pitchFamily="34" charset="0"/>
                        </a:rPr>
                        <a:t>6MV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i="0" dirty="0" smtClean="0">
                          <a:latin typeface="Calibri" pitchFamily="34" charset="0"/>
                        </a:rPr>
                        <a:t>6MV</a:t>
                      </a:r>
                      <a:endParaRPr lang="zh-CN" altLang="en-US" sz="1200" i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i="0" dirty="0" smtClean="0">
                          <a:latin typeface="Calibri" pitchFamily="34" charset="0"/>
                        </a:rPr>
                        <a:t>6MV</a:t>
                      </a:r>
                      <a:endParaRPr lang="zh-CN" altLang="en-US" sz="1200" i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40097">
                <a:tc>
                  <a:txBody>
                    <a:bodyPr/>
                    <a:lstStyle/>
                    <a:p>
                      <a:r>
                        <a:rPr lang="ru-RU" altLang="zh-CN" sz="1200" dirty="0" smtClean="0">
                          <a:latin typeface="Calibri" pitchFamily="34" charset="0"/>
                        </a:rPr>
                        <a:t>Мощность</a:t>
                      </a:r>
                      <a:r>
                        <a:rPr lang="ru-RU" altLang="zh-CN" sz="1200" baseline="0" dirty="0" smtClean="0">
                          <a:latin typeface="Calibri" pitchFamily="34" charset="0"/>
                        </a:rPr>
                        <a:t> дозы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Calibri" pitchFamily="34" charset="0"/>
                        </a:rPr>
                        <a:t>400</a:t>
                      </a:r>
                      <a:r>
                        <a:rPr lang="ru-RU" altLang="zh-CN" sz="1200" dirty="0" smtClean="0">
                          <a:latin typeface="Calibri" pitchFamily="34" charset="0"/>
                        </a:rPr>
                        <a:t>М.Е./мин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Calibri" pitchFamily="34" charset="0"/>
                        </a:rPr>
                        <a:t>350</a:t>
                      </a:r>
                      <a:r>
                        <a:rPr lang="ru-RU" altLang="zh-CN" sz="1200" dirty="0" smtClean="0">
                          <a:latin typeface="Calibri" pitchFamily="34" charset="0"/>
                        </a:rPr>
                        <a:t>М.Е./мин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Calibri" pitchFamily="34" charset="0"/>
                        </a:rPr>
                        <a:t>400</a:t>
                      </a:r>
                      <a:r>
                        <a:rPr lang="ru-RU" altLang="zh-CN" sz="1200" dirty="0" smtClean="0">
                          <a:latin typeface="Calibri" pitchFamily="34" charset="0"/>
                        </a:rPr>
                        <a:t>М.Е.</a:t>
                      </a:r>
                      <a:r>
                        <a:rPr lang="en-US" altLang="zh-CN" sz="1200" dirty="0" smtClean="0">
                          <a:latin typeface="Calibri" pitchFamily="34" charset="0"/>
                        </a:rPr>
                        <a:t>/</a:t>
                      </a:r>
                      <a:r>
                        <a:rPr lang="ru-RU" altLang="zh-CN" sz="1200" dirty="0" smtClean="0">
                          <a:latin typeface="Calibri" pitchFamily="34" charset="0"/>
                        </a:rPr>
                        <a:t>мин</a:t>
                      </a:r>
                      <a:r>
                        <a:rPr lang="en-US" altLang="zh-CN" sz="1200" dirty="0" smtClean="0">
                          <a:latin typeface="Calibri" pitchFamily="34" charset="0"/>
                        </a:rPr>
                        <a:t>(</a:t>
                      </a:r>
                      <a:r>
                        <a:rPr lang="en-US" altLang="zh-CN" sz="1200" dirty="0" err="1" smtClean="0">
                          <a:latin typeface="Calibri" pitchFamily="34" charset="0"/>
                        </a:rPr>
                        <a:t>Perfomance</a:t>
                      </a:r>
                      <a:r>
                        <a:rPr lang="en-US" altLang="zh-CN" sz="1200" dirty="0" smtClean="0">
                          <a:latin typeface="Calibri" pitchFamily="34" charset="0"/>
                        </a:rPr>
                        <a:t>)</a:t>
                      </a:r>
                    </a:p>
                    <a:p>
                      <a:r>
                        <a:rPr lang="en-US" altLang="zh-CN" sz="1200" dirty="0" smtClean="0">
                          <a:latin typeface="Calibri" pitchFamily="34" charset="0"/>
                        </a:rPr>
                        <a:t>600</a:t>
                      </a:r>
                      <a:r>
                        <a:rPr lang="ru-RU" altLang="zh-CN" sz="1200" dirty="0" smtClean="0">
                          <a:latin typeface="Calibri" pitchFamily="34" charset="0"/>
                        </a:rPr>
                        <a:t>М.Е.</a:t>
                      </a:r>
                      <a:r>
                        <a:rPr lang="en-US" altLang="zh-CN" sz="1200" dirty="0" smtClean="0">
                          <a:latin typeface="Calibri" pitchFamily="34" charset="0"/>
                        </a:rPr>
                        <a:t>/</a:t>
                      </a:r>
                      <a:r>
                        <a:rPr lang="ru-RU" altLang="zh-CN" sz="1200" dirty="0" smtClean="0">
                          <a:latin typeface="Calibri" pitchFamily="34" charset="0"/>
                        </a:rPr>
                        <a:t>мин</a:t>
                      </a:r>
                      <a:r>
                        <a:rPr lang="en-US" altLang="zh-CN" sz="1200" dirty="0" smtClean="0">
                          <a:latin typeface="Calibri" pitchFamily="34" charset="0"/>
                        </a:rPr>
                        <a:t>(Power)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40097">
                <a:tc>
                  <a:txBody>
                    <a:bodyPr/>
                    <a:lstStyle/>
                    <a:p>
                      <a:r>
                        <a:rPr lang="ru-RU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Устройство</a:t>
                      </a:r>
                      <a:r>
                        <a:rPr lang="ru-RU" altLang="zh-CN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стола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0" dirty="0" smtClean="0">
                          <a:effectLst/>
                          <a:latin typeface="Calibri" pitchFamily="34" charset="0"/>
                          <a:ea typeface="宋体"/>
                        </a:rPr>
                        <a:t>Тип</a:t>
                      </a:r>
                      <a:r>
                        <a:rPr lang="ru-RU" sz="1200" kern="0" baseline="0" dirty="0" smtClean="0">
                          <a:effectLst/>
                          <a:latin typeface="Calibri" pitchFamily="34" charset="0"/>
                          <a:ea typeface="宋体"/>
                        </a:rPr>
                        <a:t> опоры: «двойные ножницы»</a:t>
                      </a:r>
                      <a:r>
                        <a:rPr lang="en-US" sz="1200" kern="0" dirty="0" smtClean="0">
                          <a:effectLst/>
                          <a:latin typeface="Calibri" pitchFamily="34" charset="0"/>
                          <a:ea typeface="宋体"/>
                        </a:rPr>
                        <a:t>; </a:t>
                      </a:r>
                      <a:r>
                        <a:rPr lang="ru-RU" sz="1200" kern="0" dirty="0" smtClean="0">
                          <a:effectLst/>
                          <a:latin typeface="Calibri" pitchFamily="34" charset="0"/>
                          <a:ea typeface="宋体"/>
                        </a:rPr>
                        <a:t>пневматический</a:t>
                      </a:r>
                      <a:r>
                        <a:rPr lang="ru-RU" sz="1200" kern="0" baseline="0" dirty="0" smtClean="0">
                          <a:effectLst/>
                          <a:latin typeface="Calibri" pitchFamily="34" charset="0"/>
                          <a:ea typeface="宋体"/>
                        </a:rPr>
                        <a:t> стопор</a:t>
                      </a:r>
                      <a:r>
                        <a:rPr lang="en-US" sz="1200" kern="0" dirty="0" smtClean="0">
                          <a:effectLst/>
                          <a:latin typeface="Calibri" pitchFamily="34" charset="0"/>
                          <a:ea typeface="宋体"/>
                        </a:rPr>
                        <a:t>; </a:t>
                      </a:r>
                      <a:r>
                        <a:rPr lang="ru-RU" sz="1200" kern="0" dirty="0" smtClean="0">
                          <a:effectLst/>
                          <a:latin typeface="Calibri" pitchFamily="34" charset="0"/>
                          <a:ea typeface="宋体"/>
                        </a:rPr>
                        <a:t>углеволоконная</a:t>
                      </a:r>
                      <a:r>
                        <a:rPr lang="ru-RU" sz="1200" kern="0" baseline="0" dirty="0" smtClean="0">
                          <a:effectLst/>
                          <a:latin typeface="Calibri" pitchFamily="34" charset="0"/>
                          <a:ea typeface="宋体"/>
                        </a:rPr>
                        <a:t> поверхность стола</a:t>
                      </a:r>
                      <a:endParaRPr lang="zh-CN" sz="1200" kern="100" dirty="0">
                        <a:effectLst/>
                        <a:latin typeface="Calibri" pitchFamily="34" charset="0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altLang="zh-CN" sz="1200" kern="0" dirty="0" smtClean="0">
                          <a:effectLst/>
                          <a:latin typeface="Calibri" pitchFamily="34" charset="0"/>
                          <a:ea typeface="+mn-ea"/>
                        </a:rPr>
                        <a:t>Тип</a:t>
                      </a:r>
                      <a:r>
                        <a:rPr lang="ru-RU" altLang="zh-CN" sz="1200" kern="0" baseline="0" dirty="0" smtClean="0">
                          <a:effectLst/>
                          <a:latin typeface="Calibri" pitchFamily="34" charset="0"/>
                          <a:ea typeface="+mn-ea"/>
                        </a:rPr>
                        <a:t> опоры: </a:t>
                      </a:r>
                      <a:r>
                        <a:rPr lang="en-US" altLang="zh-CN" sz="1200" kern="0" baseline="0" dirty="0" smtClean="0">
                          <a:effectLst/>
                          <a:latin typeface="Calibri" pitchFamily="34" charset="0"/>
                          <a:ea typeface="+mn-ea"/>
                        </a:rPr>
                        <a:t>Z-</a:t>
                      </a:r>
                      <a:r>
                        <a:rPr lang="ru-RU" altLang="zh-CN" sz="1200" kern="0" baseline="0" dirty="0" smtClean="0">
                          <a:effectLst/>
                          <a:latin typeface="Calibri" pitchFamily="34" charset="0"/>
                          <a:ea typeface="+mn-ea"/>
                        </a:rPr>
                        <a:t>образная; электромагнитный стопор</a:t>
                      </a:r>
                      <a:r>
                        <a:rPr lang="en-US" altLang="zh-CN" sz="1200" kern="0" dirty="0" smtClean="0">
                          <a:effectLst/>
                          <a:latin typeface="Calibri" pitchFamily="34" charset="0"/>
                          <a:ea typeface="+mn-ea"/>
                        </a:rPr>
                        <a:t>; </a:t>
                      </a:r>
                      <a:r>
                        <a:rPr lang="ru-RU" altLang="zh-CN" sz="1200" kern="0" dirty="0" smtClean="0">
                          <a:effectLst/>
                          <a:latin typeface="Calibri" pitchFamily="34" charset="0"/>
                          <a:ea typeface="+mn-ea"/>
                        </a:rPr>
                        <a:t> майларовая</a:t>
                      </a:r>
                      <a:r>
                        <a:rPr lang="ru-RU" altLang="zh-CN" sz="1200" kern="0" baseline="0" dirty="0" smtClean="0">
                          <a:effectLst/>
                          <a:latin typeface="Calibri" pitchFamily="34" charset="0"/>
                          <a:ea typeface="+mn-ea"/>
                        </a:rPr>
                        <a:t>  поверхность стола</a:t>
                      </a:r>
                      <a:endParaRPr lang="zh-CN" sz="1200" kern="100" dirty="0">
                        <a:effectLst/>
                        <a:latin typeface="Calibri" pitchFamily="34" charset="0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altLang="zh-CN" sz="1200" kern="0" dirty="0" smtClean="0">
                          <a:effectLst/>
                          <a:latin typeface="Calibri" pitchFamily="34" charset="0"/>
                          <a:ea typeface="+mn-ea"/>
                        </a:rPr>
                        <a:t>Тип опоры: «ножницы»</a:t>
                      </a:r>
                      <a:r>
                        <a:rPr lang="en-US" altLang="zh-CN" sz="1200" kern="0" dirty="0" smtClean="0">
                          <a:effectLst/>
                          <a:latin typeface="Calibri" pitchFamily="34" charset="0"/>
                          <a:ea typeface="+mn-ea"/>
                        </a:rPr>
                        <a:t>; </a:t>
                      </a:r>
                      <a:r>
                        <a:rPr lang="ru-RU" altLang="zh-CN" sz="1200" kern="0" dirty="0" smtClean="0">
                          <a:effectLst/>
                          <a:latin typeface="Calibri" pitchFamily="34" charset="0"/>
                          <a:ea typeface="+mn-ea"/>
                        </a:rPr>
                        <a:t>электромагнитный стопор</a:t>
                      </a:r>
                      <a:r>
                        <a:rPr lang="en-US" altLang="zh-CN" sz="1200" kern="0" dirty="0" smtClean="0">
                          <a:effectLst/>
                          <a:latin typeface="Calibri" pitchFamily="34" charset="0"/>
                          <a:ea typeface="+mn-ea"/>
                        </a:rPr>
                        <a:t>; </a:t>
                      </a:r>
                      <a:r>
                        <a:rPr lang="ru-RU" sz="1200" kern="0" dirty="0" smtClean="0">
                          <a:effectLst/>
                          <a:latin typeface="Calibri" pitchFamily="34" charset="0"/>
                          <a:ea typeface="宋体"/>
                        </a:rPr>
                        <a:t>углеволоконная</a:t>
                      </a:r>
                      <a:r>
                        <a:rPr lang="ru-RU" sz="1200" kern="0" baseline="0" dirty="0" smtClean="0">
                          <a:effectLst/>
                          <a:latin typeface="Calibri" pitchFamily="34" charset="0"/>
                          <a:ea typeface="宋体"/>
                        </a:rPr>
                        <a:t> поверхность стола</a:t>
                      </a:r>
                      <a:endParaRPr lang="zh-CN" altLang="en-US" sz="1200" kern="100" dirty="0" smtClean="0">
                        <a:effectLst/>
                        <a:latin typeface="Calibri" pitchFamily="34" charset="0"/>
                        <a:ea typeface="宋体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Calibri" pitchFamily="34" charset="0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733659">
                <a:tc>
                  <a:txBody>
                    <a:bodyPr/>
                    <a:lstStyle/>
                    <a:p>
                      <a:r>
                        <a:rPr lang="ru-RU" altLang="zh-CN" sz="1200" dirty="0" smtClean="0">
                          <a:latin typeface="Calibri" pitchFamily="34" charset="0"/>
                        </a:rPr>
                        <a:t>Высота изоцентра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Calibri" pitchFamily="34" charset="0"/>
                        </a:rPr>
                        <a:t>1360</a:t>
                      </a:r>
                      <a:r>
                        <a:rPr lang="ru-RU" altLang="zh-CN" sz="1200" dirty="0" smtClean="0">
                          <a:latin typeface="Calibri" pitchFamily="34" charset="0"/>
                        </a:rPr>
                        <a:t>мм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Calibri" pitchFamily="34" charset="0"/>
                        </a:rPr>
                        <a:t>1306</a:t>
                      </a:r>
                      <a:r>
                        <a:rPr lang="ru-RU" altLang="zh-CN" sz="1200" dirty="0" smtClean="0">
                          <a:latin typeface="Calibri" pitchFamily="34" charset="0"/>
                        </a:rPr>
                        <a:t>мм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Calibri" pitchFamily="34" charset="0"/>
                        </a:rPr>
                        <a:t>1280</a:t>
                      </a:r>
                      <a:r>
                        <a:rPr lang="ru-RU" altLang="zh-CN" sz="1200" dirty="0" smtClean="0">
                          <a:latin typeface="Calibri" pitchFamily="34" charset="0"/>
                        </a:rPr>
                        <a:t>мм</a:t>
                      </a:r>
                      <a:endParaRPr lang="zh-CN" altLang="en-US" sz="12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6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2" y="896952"/>
            <a:ext cx="6348413" cy="87518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三端抠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2959331" cy="247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1951672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dirty="0">
                <a:latin typeface="Calibri" pitchFamily="34" charset="0"/>
              </a:rPr>
              <a:t>Превосходная надежность </a:t>
            </a:r>
            <a:r>
              <a:rPr lang="en-US" altLang="zh-CN" dirty="0">
                <a:latin typeface="Calibri" pitchFamily="34" charset="0"/>
              </a:rPr>
              <a:t>(</a:t>
            </a:r>
            <a:r>
              <a:rPr lang="ru-RU" altLang="zh-CN" dirty="0">
                <a:latin typeface="Calibri" pitchFamily="34" charset="0"/>
              </a:rPr>
              <a:t>аптайм </a:t>
            </a:r>
            <a:r>
              <a:rPr lang="en-US" altLang="zh-CN" dirty="0">
                <a:latin typeface="Calibri" pitchFamily="34" charset="0"/>
              </a:rPr>
              <a:t>≥ 95%)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dirty="0">
                <a:latin typeface="Calibri" pitchFamily="34" charset="0"/>
              </a:rPr>
              <a:t>Трехсторонняя циркуляция</a:t>
            </a:r>
            <a:endParaRPr lang="en-US" altLang="zh-CN" dirty="0"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Calibri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CN" dirty="0">
                <a:latin typeface="Calibri" pitchFamily="34" charset="0"/>
              </a:rPr>
              <a:t>Высокоточная сборка</a:t>
            </a:r>
            <a:endParaRPr lang="en-US" altLang="zh-CN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修好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2376264" cy="569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zh-CN" dirty="0"/>
              <a:t>Магнетрон производства </a:t>
            </a:r>
            <a:r>
              <a:rPr lang="en-US" altLang="zh-CN" dirty="0"/>
              <a:t>E2V</a:t>
            </a:r>
            <a:endParaRPr lang="ru-RU" altLang="zh-CN" dirty="0"/>
          </a:p>
          <a:p>
            <a:endParaRPr lang="ru-RU" dirty="0" smtClean="0"/>
          </a:p>
          <a:p>
            <a:r>
              <a:rPr lang="ru-RU" dirty="0" smtClean="0"/>
              <a:t>Энергия: 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en-US" dirty="0" smtClean="0"/>
              <a:t>MV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Мощность дозы: 4 Гр/мин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1812" y="896952"/>
            <a:ext cx="6348413" cy="87518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8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6348413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Высокотехнологичное производство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11560" y="1700808"/>
            <a:ext cx="7202760" cy="2304256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B0F0"/>
              </a:buClr>
              <a:buFont typeface="Wingdings 3" panose="05040102010807070707" pitchFamily="18" charset="2"/>
              <a:buChar char="u"/>
              <a:defRPr/>
            </a:pPr>
            <a:r>
              <a:rPr lang="ru-RU" altLang="zh-CN" sz="1600" dirty="0" smtClean="0"/>
              <a:t>Современные методы проектирования</a:t>
            </a:r>
            <a:r>
              <a:rPr lang="zh-CN" altLang="en-US" sz="1600" dirty="0" smtClean="0"/>
              <a:t>：</a:t>
            </a:r>
            <a:endParaRPr lang="ru-RU" altLang="zh-CN" sz="1600" dirty="0" smtClean="0"/>
          </a:p>
          <a:p>
            <a:pPr marL="0" indent="0" eaLnBrk="0" hangingPunct="0">
              <a:spcBef>
                <a:spcPct val="20000"/>
              </a:spcBef>
              <a:buClr>
                <a:srgbClr val="00B0F0"/>
              </a:buClr>
              <a:buNone/>
              <a:defRPr/>
            </a:pPr>
            <a:r>
              <a:rPr lang="ru-RU" altLang="zh-CN" sz="1600" dirty="0" smtClean="0"/>
              <a:t>Профессиональное ПО для 3</a:t>
            </a:r>
            <a:r>
              <a:rPr lang="en-US" altLang="zh-CN" sz="1600" dirty="0" smtClean="0"/>
              <a:t>D</a:t>
            </a:r>
            <a:r>
              <a:rPr lang="ru-RU" altLang="zh-CN" sz="1600" dirty="0" smtClean="0"/>
              <a:t>-проектирования.</a:t>
            </a:r>
            <a:endParaRPr lang="zh-CN" altLang="en-US" sz="1600" dirty="0"/>
          </a:p>
          <a:p>
            <a:pPr eaLnBrk="0" hangingPunct="0">
              <a:spcBef>
                <a:spcPct val="20000"/>
              </a:spcBef>
              <a:buClr>
                <a:srgbClr val="00B0F0"/>
              </a:buClr>
              <a:buFont typeface="Wingdings 3" panose="05040102010807070707" pitchFamily="18" charset="2"/>
              <a:buChar char="u"/>
              <a:defRPr/>
            </a:pPr>
            <a:r>
              <a:rPr lang="ru-RU" altLang="zh-CN" sz="1600" dirty="0" smtClean="0"/>
              <a:t>Современное производство</a:t>
            </a:r>
            <a:r>
              <a:rPr lang="zh-CN" altLang="en-US" sz="1600" dirty="0" smtClean="0"/>
              <a:t>：</a:t>
            </a:r>
            <a:endParaRPr lang="ru-RU" altLang="zh-CN" sz="1600" dirty="0" smtClean="0"/>
          </a:p>
          <a:p>
            <a:pPr marL="0" indent="0" eaLnBrk="0" hangingPunct="0">
              <a:spcBef>
                <a:spcPct val="20000"/>
              </a:spcBef>
              <a:buClr>
                <a:srgbClr val="00B0F0"/>
              </a:buClr>
              <a:buNone/>
              <a:defRPr/>
            </a:pPr>
            <a:r>
              <a:rPr lang="ru-RU" altLang="zh-CN" sz="1600" dirty="0" smtClean="0"/>
              <a:t>Крупные части, такие как гентри и стол проходят специальную обработку для «закалки стали».</a:t>
            </a:r>
            <a:endParaRPr lang="zh-CN" altLang="en-US" sz="1600" dirty="0"/>
          </a:p>
          <a:p>
            <a:pPr eaLnBrk="0" hangingPunct="0">
              <a:spcBef>
                <a:spcPct val="20000"/>
              </a:spcBef>
              <a:buClr>
                <a:srgbClr val="00B0F0"/>
              </a:buClr>
              <a:buFont typeface="Wingdings 3" panose="05040102010807070707" pitchFamily="18" charset="2"/>
              <a:buChar char="u"/>
              <a:defRPr/>
            </a:pPr>
            <a:r>
              <a:rPr lang="ru-RU" altLang="zh-CN" sz="1600" dirty="0" smtClean="0"/>
              <a:t>Современное оборудование</a:t>
            </a:r>
            <a:r>
              <a:rPr lang="zh-CN" altLang="en-US" sz="1600" dirty="0" smtClean="0"/>
              <a:t>：</a:t>
            </a:r>
            <a:endParaRPr lang="ru-RU" altLang="zh-CN" sz="1600" dirty="0" smtClean="0"/>
          </a:p>
          <a:p>
            <a:pPr marL="0" indent="0" eaLnBrk="0" hangingPunct="0">
              <a:spcBef>
                <a:spcPct val="20000"/>
              </a:spcBef>
              <a:buClr>
                <a:srgbClr val="00B0F0"/>
              </a:buClr>
              <a:buNone/>
              <a:defRPr/>
            </a:pPr>
            <a:r>
              <a:rPr lang="ru-RU" altLang="zh-CN" sz="1600" dirty="0" smtClean="0"/>
              <a:t>Цифровой производственный центр</a:t>
            </a:r>
            <a:r>
              <a:rPr lang="en-US" altLang="zh-CN" sz="1600" dirty="0" smtClean="0"/>
              <a:t>, </a:t>
            </a:r>
            <a:r>
              <a:rPr lang="ru-RU" altLang="zh-CN" sz="1600" dirty="0" smtClean="0"/>
              <a:t>применение роботов для сварки гарантирует высокую точность и качество.</a:t>
            </a:r>
            <a:endParaRPr lang="zh-CN" alt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60338"/>
            <a:ext cx="2916237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零件1-COSMOSXpressStudy-位移-图解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932113" cy="21796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SC050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88394"/>
            <a:ext cx="2951163" cy="22129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0" y="757319"/>
            <a:ext cx="6348413" cy="94719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Портальная визуализация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467544" y="1628801"/>
            <a:ext cx="5400600" cy="1584176"/>
          </a:xfrm>
        </p:spPr>
        <p:txBody>
          <a:bodyPr/>
          <a:lstStyle/>
          <a:p>
            <a:pPr>
              <a:buFont typeface="Wingdings 3" panose="05040102010807070707" pitchFamily="18" charset="2"/>
              <a:buChar char="u"/>
            </a:pPr>
            <a:r>
              <a:rPr lang="ru-RU" altLang="zh-CN" sz="2000" dirty="0" smtClean="0"/>
              <a:t>Функция двойной экспозиции</a:t>
            </a:r>
            <a:endParaRPr lang="en-US" altLang="zh-CN" sz="2000" dirty="0" smtClean="0"/>
          </a:p>
          <a:p>
            <a:pPr>
              <a:buFont typeface="Wingdings 3" panose="05040102010807070707" pitchFamily="18" charset="2"/>
              <a:buChar char="u"/>
            </a:pPr>
            <a:r>
              <a:rPr lang="ru-RU" altLang="zh-CN" sz="2000" dirty="0" smtClean="0"/>
              <a:t>Верификация полей МЛК</a:t>
            </a:r>
            <a:endParaRPr lang="en-US" altLang="zh-CN" sz="2000" dirty="0" smtClean="0"/>
          </a:p>
          <a:p>
            <a:pPr>
              <a:buFont typeface="Wingdings 3" panose="05040102010807070707" pitchFamily="18" charset="2"/>
              <a:buChar char="u"/>
            </a:pPr>
            <a:r>
              <a:rPr lang="en-US" altLang="zh-CN" sz="2000" dirty="0" smtClean="0"/>
              <a:t>IGRT</a:t>
            </a:r>
            <a:endParaRPr lang="en-US" altLang="zh-CN" sz="2000" dirty="0"/>
          </a:p>
          <a:p>
            <a:endParaRPr lang="zh-CN" altLang="en-US" dirty="0"/>
          </a:p>
        </p:txBody>
      </p:sp>
      <p:pic>
        <p:nvPicPr>
          <p:cNvPr id="15" name="Picture 4" descr="MLC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38522" r="4578" b="32013"/>
          <a:stretch/>
        </p:blipFill>
        <p:spPr bwMode="auto">
          <a:xfrm>
            <a:off x="323527" y="3501008"/>
            <a:ext cx="6840843" cy="1693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552" y="6504437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*Опционально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869860"/>
            <a:ext cx="3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*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638</Words>
  <Application>Microsoft Office PowerPoint</Application>
  <PresentationFormat>Экран (4:3)</PresentationFormat>
  <Paragraphs>182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方正姚体</vt:lpstr>
      <vt:lpstr>楷体_GB2312</vt:lpstr>
      <vt:lpstr>宋体</vt:lpstr>
      <vt:lpstr>华文新魏</vt:lpstr>
      <vt:lpstr>Arial</vt:lpstr>
      <vt:lpstr>Calibri</vt:lpstr>
      <vt:lpstr>Trebuchet MS</vt:lpstr>
      <vt:lpstr>Wingdings</vt:lpstr>
      <vt:lpstr>Wingdings 3</vt:lpstr>
      <vt:lpstr>Грань</vt:lpstr>
      <vt:lpstr>Презентация PowerPoint</vt:lpstr>
      <vt:lpstr>XHA 600D</vt:lpstr>
      <vt:lpstr>SHINVA XHA 600D</vt:lpstr>
      <vt:lpstr>Спецификация</vt:lpstr>
      <vt:lpstr>Сравнение с конкурентами</vt:lpstr>
      <vt:lpstr>Преимущества</vt:lpstr>
      <vt:lpstr>Преимущества</vt:lpstr>
      <vt:lpstr>Высокотехнологичное производство</vt:lpstr>
      <vt:lpstr>Портальная визуализация</vt:lpstr>
      <vt:lpstr>Портальная визуализация, сравнение</vt:lpstr>
      <vt:lpstr>Лучевая терапия модулируемой интенсивности</vt:lpstr>
      <vt:lpstr>Лечебный стол</vt:lpstr>
      <vt:lpstr>Планирующая система «FonicsPlan»</vt:lpstr>
      <vt:lpstr>Планирующая система «FonicsPlan»</vt:lpstr>
      <vt:lpstr>Планирующая система «FonicsPlan»</vt:lpstr>
      <vt:lpstr>FonicsPlan</vt:lpstr>
      <vt:lpstr>Точность</vt:lpstr>
      <vt:lpstr>FonicsPlan в сравнении с методом Монте Карло</vt:lpstr>
      <vt:lpstr>Примеры IMRT</vt:lpstr>
      <vt:lpstr>Информационная система радиологического отделения</vt:lpstr>
      <vt:lpstr>Возможности</vt:lpstr>
      <vt:lpstr>Информационная система радиологического отделения</vt:lpstr>
      <vt:lpstr>SHINVA Medical Instrument Co., Ltd. </vt:lpstr>
      <vt:lpstr>Почему Shinva?</vt:lpstr>
      <vt:lpstr>Вы еще сомневаетесь?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Роман</dc:creator>
  <cp:lastModifiedBy>Roman Lesnykh</cp:lastModifiedBy>
  <cp:revision>83</cp:revision>
  <dcterms:created xsi:type="dcterms:W3CDTF">2014-02-01T20:47:20Z</dcterms:created>
  <dcterms:modified xsi:type="dcterms:W3CDTF">2014-06-22T11:53:21Z</dcterms:modified>
  <cp:contentStatus>Final</cp:contentStatus>
</cp:coreProperties>
</file>