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  <p:sldMasterId id="2147483779" r:id="rId8"/>
    <p:sldMasterId id="2147483796" r:id="rId9"/>
    <p:sldMasterId id="2147483813" r:id="rId10"/>
  </p:sldMasterIdLst>
  <p:notesMasterIdLst>
    <p:notesMasterId r:id="rId22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8" r:id="rId19"/>
    <p:sldId id="269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5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107E4-8AE7-4141-9289-61B053BA9E19}" type="datetimeFigureOut">
              <a:rPr lang="ru-RU" smtClean="0"/>
              <a:t>22.06.2014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5F7A-6B35-4CBC-B740-FF54817B3C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65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6D52-3198-4188-9F57-EA35027BD71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57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5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71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9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5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05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4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89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3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1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2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6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7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6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85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42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43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4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24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7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73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38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25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57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3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2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6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92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2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0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20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7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5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0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8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7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16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0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28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15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42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7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2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38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70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8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5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44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79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91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0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14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02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5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77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6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16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3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9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7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4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0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43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86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33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0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18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15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02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15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86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8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7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05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70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5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6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49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31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3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3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21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65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6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93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10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9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8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3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5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1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63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4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83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74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15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8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5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66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3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0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09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66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7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6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7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78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3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37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9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3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03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4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6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00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68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6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3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45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38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87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15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1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0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8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87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4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90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40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6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2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8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8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46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2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82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5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3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2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2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89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6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12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01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51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9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6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3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12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28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2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714" y="2420938"/>
            <a:ext cx="61928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9496" y="627241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BEBEB">
                    <a:lumMod val="50000"/>
                  </a:srgbClr>
                </a:solidFill>
              </a:rPr>
              <a:t>Эксклюзивный дистрибьютор </a:t>
            </a:r>
          </a:p>
          <a:p>
            <a:r>
              <a:rPr lang="en-US" sz="1600" dirty="0">
                <a:solidFill>
                  <a:srgbClr val="EBEBEB">
                    <a:lumMod val="50000"/>
                  </a:srgbClr>
                </a:solidFill>
              </a:rPr>
              <a:t>Shinva Medical Instruments Co. Ltd</a:t>
            </a:r>
            <a:r>
              <a:rPr lang="ru-RU" sz="1600" dirty="0">
                <a:solidFill>
                  <a:srgbClr val="EBEBEB">
                    <a:lumMod val="50000"/>
                  </a:srgbClr>
                </a:solidFill>
              </a:rPr>
              <a:t>.</a:t>
            </a:r>
            <a:r>
              <a:rPr lang="ru-RU" sz="1600" dirty="0">
                <a:solidFill>
                  <a:srgbClr val="EBEBEB">
                    <a:lumMod val="50000"/>
                  </a:srgbClr>
                </a:solidFill>
              </a:rPr>
              <a:t> в России</a:t>
            </a:r>
            <a:endParaRPr lang="ru-RU" sz="1600" dirty="0">
              <a:solidFill>
                <a:srgbClr val="EBEBE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20310" y="1772818"/>
            <a:ext cx="5731875" cy="1800199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832" y="846866"/>
            <a:ext cx="6348413" cy="85394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Shinva?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426" y="1844826"/>
            <a:ext cx="6348413" cy="165618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решения для радиотерапии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Передовые технологии и надежная поддержка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Всемирное послепродажное обслуживание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без потери качества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5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7689" y="1196752"/>
            <a:ext cx="61928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71864" y="2866803"/>
            <a:ext cx="199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EBEBEB">
                    <a:lumMod val="50000"/>
                  </a:srgbClr>
                </a:solidFill>
              </a:rPr>
              <a:t>Спасибо!</a:t>
            </a:r>
            <a:endParaRPr lang="ru-RU" sz="3200" dirty="0">
              <a:solidFill>
                <a:srgbClr val="EBEBEB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2" y="544522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BEBEB">
                    <a:lumMod val="50000"/>
                  </a:srgbClr>
                </a:solidFill>
              </a:rPr>
              <a:t>Остались вопросы</a:t>
            </a:r>
            <a:r>
              <a:rPr lang="en-US" sz="1600" dirty="0">
                <a:solidFill>
                  <a:srgbClr val="EBEBEB">
                    <a:lumMod val="50000"/>
                  </a:srgbClr>
                </a:solidFill>
              </a:rPr>
              <a:t>?</a:t>
            </a:r>
            <a:endParaRPr lang="ru-RU" sz="1600" dirty="0">
              <a:solidFill>
                <a:srgbClr val="EBEBEB">
                  <a:lumMod val="50000"/>
                </a:srgbClr>
              </a:solidFill>
            </a:endParaRPr>
          </a:p>
          <a:p>
            <a:r>
              <a:rPr lang="en-US" sz="1600" dirty="0">
                <a:solidFill>
                  <a:srgbClr val="5FCBEF">
                    <a:lumMod val="75000"/>
                  </a:srgbClr>
                </a:solidFill>
              </a:rPr>
              <a:t>8 (4722) 366-698</a:t>
            </a:r>
          </a:p>
          <a:p>
            <a:r>
              <a:rPr lang="en-US" sz="1600" dirty="0">
                <a:solidFill>
                  <a:srgbClr val="5FCBEF">
                    <a:lumMod val="75000"/>
                  </a:srgbClr>
                </a:solidFill>
              </a:rPr>
              <a:t>www.waremed.info</a:t>
            </a:r>
          </a:p>
          <a:p>
            <a:r>
              <a:rPr lang="en-US" sz="1600" dirty="0">
                <a:solidFill>
                  <a:srgbClr val="5FCBEF">
                    <a:lumMod val="75000"/>
                  </a:srgbClr>
                </a:solidFill>
              </a:rPr>
              <a:t>info@waremed.info</a:t>
            </a:r>
          </a:p>
          <a:p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93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045" y="260648"/>
            <a:ext cx="7212509" cy="1320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Планирующая система 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31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418" y="836712"/>
            <a:ext cx="6984776" cy="86409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Планирующая система «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2160589"/>
            <a:ext cx="6348413" cy="35726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3</a:t>
            </a:r>
            <a:r>
              <a:rPr lang="en-US" dirty="0" smtClean="0"/>
              <a:t>D-</a:t>
            </a:r>
            <a:r>
              <a:rPr lang="ru-RU" dirty="0" smtClean="0"/>
              <a:t>планирование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3</a:t>
            </a:r>
            <a:r>
              <a:rPr lang="en-US" dirty="0" smtClean="0"/>
              <a:t>D-</a:t>
            </a:r>
            <a:r>
              <a:rPr lang="ru-RU" dirty="0" smtClean="0"/>
              <a:t>конформное планирование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IMRT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IGRT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FonicsPlan</a:t>
            </a:r>
            <a:r>
              <a:rPr lang="en-US" dirty="0" smtClean="0"/>
              <a:t> </a:t>
            </a:r>
            <a:r>
              <a:rPr lang="ru-RU" dirty="0" smtClean="0"/>
              <a:t>позвляет делать рассчеты как для линейных ускорителей, так и для установок с </a:t>
            </a:r>
            <a:r>
              <a:rPr lang="en-US" dirty="0" smtClean="0"/>
              <a:t>Co-60. </a:t>
            </a:r>
            <a:r>
              <a:rPr lang="ru-RU" dirty="0" smtClean="0"/>
              <a:t>Система полностью переведена на русский язык.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45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980728"/>
            <a:ext cx="6914728" cy="648072"/>
          </a:xfrm>
        </p:spPr>
        <p:txBody>
          <a:bodyPr/>
          <a:lstStyle/>
          <a:p>
            <a:r>
              <a:rPr lang="ru-RU" sz="3200" dirty="0">
                <a:solidFill>
                  <a:srgbClr val="5FC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Планирующая система «</a:t>
            </a:r>
            <a:r>
              <a:rPr lang="en-US" sz="3200" dirty="0">
                <a:solidFill>
                  <a:srgbClr val="5FC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r>
              <a:rPr lang="ru-RU" sz="3200" dirty="0">
                <a:solidFill>
                  <a:srgbClr val="5FC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1" y="2160589"/>
            <a:ext cx="6348413" cy="3572667"/>
          </a:xfrm>
        </p:spPr>
        <p:txBody>
          <a:bodyPr/>
          <a:lstStyle/>
          <a:p>
            <a:r>
              <a:rPr lang="ru-RU" dirty="0" smtClean="0"/>
              <a:t>Создана</a:t>
            </a:r>
            <a:r>
              <a:rPr lang="en-US" dirty="0"/>
              <a:t>,</a:t>
            </a:r>
            <a:r>
              <a:rPr lang="ru-RU" dirty="0" smtClean="0"/>
              <a:t> разрабатывается</a:t>
            </a:r>
            <a:r>
              <a:rPr lang="en-US" dirty="0" smtClean="0"/>
              <a:t> </a:t>
            </a:r>
            <a:r>
              <a:rPr lang="ru-RU" dirty="0" smtClean="0"/>
              <a:t>и поддерживается </a:t>
            </a:r>
            <a:r>
              <a:rPr lang="en-US" dirty="0" smtClean="0"/>
              <a:t>SHINVA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Впервые применен молекулярно-динамический метод для  </a:t>
            </a:r>
            <a:r>
              <a:rPr lang="ru-RU" dirty="0" smtClean="0"/>
              <a:t>расчётов.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Впервые применен алгоритм энергетического спектра пучка фотонов, обеспечивающий максимальную точность</a:t>
            </a:r>
            <a:endParaRPr lang="en-US" dirty="0"/>
          </a:p>
          <a:p>
            <a:endParaRPr lang="ru-RU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6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1277256"/>
            <a:ext cx="7669213" cy="6531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zh-CN" dirty="0" smtClean="0">
                <a:latin typeface="Calibri" pitchFamily="34" charset="0"/>
              </a:rPr>
              <a:t>Испытана и одобрена </a:t>
            </a:r>
            <a:r>
              <a:rPr lang="en-US" altLang="zh-CN" dirty="0" smtClean="0">
                <a:latin typeface="Calibri" pitchFamily="34" charset="0"/>
              </a:rPr>
              <a:t>AAPM</a:t>
            </a:r>
            <a:r>
              <a:rPr lang="en-US" altLang="zh-CN" dirty="0">
                <a:latin typeface="Calibri" pitchFamily="34" charset="0"/>
              </a:rPr>
              <a:t>, ECWG</a:t>
            </a:r>
          </a:p>
          <a:p>
            <a:endParaRPr lang="en-US" altLang="zh-CN" dirty="0">
              <a:latin typeface="Calibri" pitchFamily="34" charset="0"/>
              <a:ea typeface="楷体_GB2312" pitchFamily="49" charset="-122"/>
            </a:endParaRPr>
          </a:p>
          <a:p>
            <a:r>
              <a:rPr lang="ru-RU" altLang="zh-CN" dirty="0" smtClean="0">
                <a:latin typeface="Calibri" pitchFamily="34" charset="0"/>
                <a:ea typeface="楷体_GB2312" pitchFamily="49" charset="-122"/>
              </a:rPr>
              <a:t>Погрешность целевой локализации </a:t>
            </a:r>
            <a:r>
              <a:rPr lang="en-US" altLang="zh-CN" dirty="0" smtClean="0">
                <a:latin typeface="Calibri" pitchFamily="34" charset="0"/>
                <a:ea typeface="楷体_GB2312" pitchFamily="49" charset="-122"/>
              </a:rPr>
              <a:t>≤</a:t>
            </a:r>
            <a:r>
              <a:rPr lang="en-US" altLang="zh-CN" kern="0" dirty="0">
                <a:latin typeface="Calibri" pitchFamily="34" charset="0"/>
                <a:ea typeface="楷体_GB2312" pitchFamily="49" charset="-122"/>
              </a:rPr>
              <a:t>1mm</a:t>
            </a:r>
          </a:p>
          <a:p>
            <a:endParaRPr lang="en-US" altLang="zh-CN" kern="0" dirty="0">
              <a:latin typeface="Calibri" pitchFamily="34" charset="0"/>
              <a:ea typeface="楷体_GB2312" pitchFamily="49" charset="-122"/>
            </a:endParaRPr>
          </a:p>
          <a:p>
            <a:r>
              <a:rPr lang="ru-RU" altLang="zh-CN" kern="0" dirty="0" smtClean="0">
                <a:latin typeface="Calibri" pitchFamily="34" charset="0"/>
                <a:ea typeface="楷体_GB2312" pitchFamily="49" charset="-122"/>
              </a:rPr>
              <a:t>Погрешность 3</a:t>
            </a:r>
            <a:r>
              <a:rPr lang="en-US" altLang="zh-CN" kern="0" dirty="0" smtClean="0">
                <a:latin typeface="Calibri" pitchFamily="34" charset="0"/>
                <a:ea typeface="楷体_GB2312" pitchFamily="49" charset="-122"/>
              </a:rPr>
              <a:t>D</a:t>
            </a:r>
            <a:r>
              <a:rPr lang="ru-RU" altLang="zh-CN" kern="0" dirty="0" smtClean="0">
                <a:latin typeface="Calibri" pitchFamily="34" charset="0"/>
                <a:ea typeface="楷体_GB2312" pitchFamily="49" charset="-122"/>
              </a:rPr>
              <a:t>-реконструкции </a:t>
            </a:r>
            <a:r>
              <a:rPr lang="en-US" altLang="zh-CN" dirty="0" smtClean="0">
                <a:latin typeface="Calibri" pitchFamily="34" charset="0"/>
                <a:ea typeface="楷体_GB2312" pitchFamily="49" charset="-122"/>
              </a:rPr>
              <a:t>≤ </a:t>
            </a:r>
            <a:r>
              <a:rPr lang="en-US" altLang="zh-CN" dirty="0">
                <a:latin typeface="Calibri" pitchFamily="34" charset="0"/>
                <a:ea typeface="楷体_GB2312" pitchFamily="49" charset="-122"/>
              </a:rPr>
              <a:t>1mm</a:t>
            </a:r>
          </a:p>
          <a:p>
            <a:endParaRPr lang="en-US" altLang="zh-CN" dirty="0">
              <a:latin typeface="Calibri" pitchFamily="34" charset="0"/>
              <a:ea typeface="楷体_GB2312" pitchFamily="49" charset="-122"/>
            </a:endParaRPr>
          </a:p>
          <a:p>
            <a:r>
              <a:rPr lang="ru-RU" altLang="zh-CN" kern="0" dirty="0" smtClean="0">
                <a:latin typeface="Calibri" pitchFamily="34" charset="0"/>
              </a:rPr>
              <a:t>Погрешность целевой дозы </a:t>
            </a:r>
            <a:r>
              <a:rPr lang="en-US" altLang="zh-CN" dirty="0" smtClean="0">
                <a:latin typeface="Calibri" pitchFamily="34" charset="0"/>
                <a:ea typeface="楷体_GB2312" pitchFamily="49" charset="-122"/>
              </a:rPr>
              <a:t>≤</a:t>
            </a:r>
            <a:r>
              <a:rPr lang="en-US" altLang="zh-CN" dirty="0">
                <a:latin typeface="Calibri" pitchFamily="34" charset="0"/>
                <a:ea typeface="楷体_GB2312" pitchFamily="49" charset="-122"/>
              </a:rPr>
              <a:t>3%</a:t>
            </a:r>
          </a:p>
          <a:p>
            <a:endParaRPr lang="zh-CN" altLang="en-US" kern="0" dirty="0">
              <a:latin typeface="Calibri" pitchFamily="34" charset="0"/>
            </a:endParaRPr>
          </a:p>
          <a:p>
            <a:r>
              <a:rPr lang="ru-RU" altLang="zh-CN" dirty="0" smtClean="0">
                <a:latin typeface="Calibri" pitchFamily="34" charset="0"/>
              </a:rPr>
              <a:t>Соответствие вывода 80% изодозы </a:t>
            </a:r>
            <a:r>
              <a:rPr lang="en-US" altLang="zh-CN" dirty="0" smtClean="0">
                <a:latin typeface="Calibri" pitchFamily="34" charset="0"/>
              </a:rPr>
              <a:t>≥ </a:t>
            </a:r>
            <a:r>
              <a:rPr lang="en-US" altLang="zh-CN" dirty="0">
                <a:latin typeface="Calibri" pitchFamily="34" charset="0"/>
              </a:rPr>
              <a:t>95%</a:t>
            </a:r>
            <a:endParaRPr lang="zh-CN" altLang="en-US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14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876" y="753615"/>
            <a:ext cx="6324098" cy="1217075"/>
          </a:xfrm>
        </p:spPr>
        <p:txBody>
          <a:bodyPr/>
          <a:lstStyle/>
          <a:p>
            <a:r>
              <a:rPr lang="ru-RU" dirty="0" smtClean="0"/>
              <a:t>Точность</a:t>
            </a:r>
            <a:endParaRPr lang="ru-RU" dirty="0"/>
          </a:p>
        </p:txBody>
      </p:sp>
      <p:pic>
        <p:nvPicPr>
          <p:cNvPr id="4" name="Picture 4" descr="Co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484785"/>
            <a:ext cx="4945089" cy="52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55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3" y="836712"/>
            <a:ext cx="6348413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сравнении с методом Монте Карло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063552" y="1988840"/>
          <a:ext cx="5976664" cy="386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747"/>
                <a:gridCol w="1902747"/>
                <a:gridCol w="217117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altLang="zh-CN" sz="1800" baseline="0" dirty="0" smtClean="0"/>
                        <a:t>Время</a:t>
                      </a:r>
                      <a:r>
                        <a:rPr lang="en-US" altLang="zh-CN" sz="1800" baseline="0" dirty="0" smtClean="0"/>
                        <a:t> (</a:t>
                      </a:r>
                      <a:r>
                        <a:rPr lang="ru-RU" altLang="zh-CN" sz="1800" baseline="0" dirty="0" smtClean="0"/>
                        <a:t>минут</a:t>
                      </a:r>
                      <a:r>
                        <a:rPr lang="en-US" altLang="zh-CN" sz="1800" baseline="0" dirty="0" smtClean="0"/>
                        <a:t>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FonicsPlan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zh-CN" sz="1800" dirty="0" smtClean="0"/>
                        <a:t>Монте Карло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9128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CT Film</a:t>
                      </a:r>
                      <a:r>
                        <a:rPr lang="en-US" altLang="zh-CN" sz="1800" baseline="0" dirty="0" smtClean="0"/>
                        <a:t> slicing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468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Contour delineation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468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Conformal/X-knife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637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Electron-ray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637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Inverse IMRT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160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64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90" y="836712"/>
            <a:ext cx="6050632" cy="73116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核学会报告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628801"/>
            <a:ext cx="5904656" cy="41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389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18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1" y="980728"/>
            <a:ext cx="6348413" cy="731168"/>
          </a:xfrm>
        </p:spPr>
        <p:txBody>
          <a:bodyPr>
            <a:normAutofit fontScale="90000"/>
          </a:bodyPr>
          <a:lstStyle/>
          <a:p>
            <a:r>
              <a:rPr lang="en-US" altLang="zh-CN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SHINVA Medical Instrument Co., Ltd.</a:t>
            </a:r>
            <a:br>
              <a:rPr lang="en-US" altLang="zh-CN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2160589"/>
            <a:ext cx="7058744" cy="388143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Крупнейший производитель медицинской техники в Китае</a:t>
            </a:r>
          </a:p>
          <a:p>
            <a:r>
              <a:rPr lang="ru-RU" altLang="zh-CN" dirty="0">
                <a:latin typeface="+mj-lt"/>
              </a:rPr>
              <a:t>Более 6000 </a:t>
            </a:r>
            <a:r>
              <a:rPr lang="ru-RU" altLang="zh-CN" dirty="0" smtClean="0">
                <a:latin typeface="+mj-lt"/>
              </a:rPr>
              <a:t>сотрудников</a:t>
            </a:r>
          </a:p>
          <a:p>
            <a:r>
              <a:rPr lang="ru-RU" dirty="0" smtClean="0">
                <a:latin typeface="+mj-lt"/>
              </a:rPr>
              <a:t>За 2013 год продано свыше 1100 единиц радиотерапевтического оборудования</a:t>
            </a:r>
          </a:p>
          <a:p>
            <a:r>
              <a:rPr lang="ru-RU" altLang="zh-CN" dirty="0">
                <a:latin typeface="+mj-lt"/>
              </a:rPr>
              <a:t>Прибыль за 2013 г. – свыше 830 миллионов долларов </a:t>
            </a:r>
            <a:r>
              <a:rPr lang="ru-RU" altLang="zh-CN" dirty="0" smtClean="0">
                <a:latin typeface="+mj-lt"/>
              </a:rPr>
              <a:t>США</a:t>
            </a:r>
            <a:endParaRPr lang="en-US" altLang="zh-C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3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0.xml><?xml version="1.0" encoding="utf-8"?>
<a:theme xmlns:a="http://schemas.openxmlformats.org/drawingml/2006/main" name="9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6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7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8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220</Words>
  <Application>Microsoft Office PowerPoint</Application>
  <PresentationFormat>Широкоэкранный</PresentationFormat>
  <Paragraphs>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方正姚体</vt:lpstr>
      <vt:lpstr>楷体_GB2312</vt:lpstr>
      <vt:lpstr>华文新魏</vt:lpstr>
      <vt:lpstr>Arial</vt:lpstr>
      <vt:lpstr>Calibri</vt:lpstr>
      <vt:lpstr>Trebuchet MS</vt:lpstr>
      <vt:lpstr>Wingdings</vt:lpstr>
      <vt:lpstr>Wingdings 3</vt:lpstr>
      <vt:lpstr>Грань</vt:lpstr>
      <vt:lpstr>1_Грань</vt:lpstr>
      <vt:lpstr>2_Грань</vt:lpstr>
      <vt:lpstr>3_Грань</vt:lpstr>
      <vt:lpstr>4_Грань</vt:lpstr>
      <vt:lpstr>5_Грань</vt:lpstr>
      <vt:lpstr>6_Грань</vt:lpstr>
      <vt:lpstr>7_Грань</vt:lpstr>
      <vt:lpstr>8_Грань</vt:lpstr>
      <vt:lpstr>9_Грань</vt:lpstr>
      <vt:lpstr>Презентация PowerPoint</vt:lpstr>
      <vt:lpstr>Планирующая система «FonicsPlan»</vt:lpstr>
      <vt:lpstr>Планирующая система «FonicsPlan»</vt:lpstr>
      <vt:lpstr>Планирующая система «FonicsPlan»</vt:lpstr>
      <vt:lpstr>FonicsPlan</vt:lpstr>
      <vt:lpstr>Точность</vt:lpstr>
      <vt:lpstr>FonicsPlan в сравнении с методом Монте Карло</vt:lpstr>
      <vt:lpstr>Примеры IMRT</vt:lpstr>
      <vt:lpstr>SHINVA Medical Instrument Co., Ltd. </vt:lpstr>
      <vt:lpstr>Почему Shinva?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 Lesnykh</dc:creator>
  <cp:lastModifiedBy>Roman Lesnykh</cp:lastModifiedBy>
  <cp:revision>2</cp:revision>
  <dcterms:created xsi:type="dcterms:W3CDTF">2014-06-22T16:55:49Z</dcterms:created>
  <dcterms:modified xsi:type="dcterms:W3CDTF">2014-06-22T16:57:58Z</dcterms:modified>
</cp:coreProperties>
</file>